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4" r:id="rId9"/>
    <p:sldId id="267" r:id="rId10"/>
    <p:sldId id="265" r:id="rId11"/>
    <p:sldId id="266" r:id="rId12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CDD7"/>
    <a:srgbClr val="000066"/>
    <a:srgbClr val="003366"/>
    <a:srgbClr val="327FBE"/>
    <a:srgbClr val="E5F6FB"/>
    <a:srgbClr val="AFF7FF"/>
    <a:srgbClr val="D1FBFF"/>
    <a:srgbClr val="0091FE"/>
    <a:srgbClr val="5D9FD5"/>
    <a:srgbClr val="383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9645" autoAdjust="0"/>
  </p:normalViewPr>
  <p:slideViewPr>
    <p:cSldViewPr>
      <p:cViewPr varScale="1">
        <p:scale>
          <a:sx n="89" d="100"/>
          <a:sy n="89" d="100"/>
        </p:scale>
        <p:origin x="1378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174361" cy="2554545"/>
          </a:xfrm>
        </p:spPr>
        <p:txBody>
          <a:bodyPr/>
          <a:lstStyle/>
          <a:p>
            <a:r>
              <a:rPr lang="ru-RU" sz="4000" b="1" dirty="0"/>
              <a:t>Оптимизация  процесса технической поддержки педагогического персонала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861048"/>
            <a:ext cx="4669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400" dirty="0">
                <a:solidFill>
                  <a:srgbClr val="3B4555"/>
                </a:solidFill>
                <a:latin typeface="Futura PT Medium" pitchFamily="34" charset="-52"/>
              </a:rPr>
              <a:t>Киселева А.А., </a:t>
            </a:r>
            <a:endParaRPr lang="ru-RU" sz="2400" dirty="0" smtClean="0">
              <a:solidFill>
                <a:srgbClr val="3B4555"/>
              </a:solidFill>
              <a:latin typeface="Futura PT Medium" pitchFamily="34" charset="-52"/>
            </a:endParaRPr>
          </a:p>
          <a:p>
            <a:pPr algn="l"/>
            <a:r>
              <a:rPr lang="ru-RU" sz="2400" dirty="0" smtClean="0">
                <a:solidFill>
                  <a:srgbClr val="3B4555"/>
                </a:solidFill>
                <a:latin typeface="Futura PT Medium" pitchFamily="34" charset="-52"/>
              </a:rPr>
              <a:t>заместитель </a:t>
            </a:r>
            <a:r>
              <a:rPr lang="ru-RU" sz="2400" dirty="0">
                <a:solidFill>
                  <a:srgbClr val="3B4555"/>
                </a:solidFill>
                <a:latin typeface="Futura PT Medium" pitchFamily="34" charset="-52"/>
              </a:rPr>
              <a:t>директора по </a:t>
            </a:r>
            <a:r>
              <a:rPr lang="ru-RU" sz="2400" dirty="0" smtClean="0">
                <a:solidFill>
                  <a:srgbClr val="3B4555"/>
                </a:solidFill>
                <a:latin typeface="Futura PT Medium" pitchFamily="34" charset="-52"/>
              </a:rPr>
              <a:t>УВР</a:t>
            </a:r>
          </a:p>
          <a:p>
            <a:pPr algn="l"/>
            <a:r>
              <a:rPr lang="ru-RU" sz="2400" dirty="0" smtClean="0">
                <a:solidFill>
                  <a:srgbClr val="3B4555"/>
                </a:solidFill>
                <a:latin typeface="Futura PT Medium" pitchFamily="34" charset="-52"/>
              </a:rPr>
              <a:t>МБОУ «Гимназия №10 </a:t>
            </a:r>
          </a:p>
          <a:p>
            <a:pPr algn="l"/>
            <a:r>
              <a:rPr lang="ru-RU" sz="2400" dirty="0" smtClean="0">
                <a:solidFill>
                  <a:srgbClr val="3B4555"/>
                </a:solidFill>
                <a:latin typeface="Futura PT Medium" pitchFamily="34" charset="-52"/>
              </a:rPr>
              <a:t>им. Ф.М. Достоевского</a:t>
            </a:r>
            <a:endParaRPr lang="ru-RU" sz="24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pic>
        <p:nvPicPr>
          <p:cNvPr id="1026" name="Picture 2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885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187624" y="260648"/>
            <a:ext cx="63696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 smtClean="0"/>
              <a:t>Электронная заявка, созданная </a:t>
            </a:r>
          </a:p>
          <a:p>
            <a:r>
              <a:rPr lang="ru-RU" dirty="0" smtClean="0"/>
              <a:t>средствами </a:t>
            </a:r>
            <a:r>
              <a:rPr lang="en-US" dirty="0" smtClean="0"/>
              <a:t>Google-</a:t>
            </a:r>
            <a:r>
              <a:rPr lang="ru-RU" dirty="0" smtClean="0"/>
              <a:t>формы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04864"/>
            <a:ext cx="3699411" cy="2664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700808"/>
            <a:ext cx="3873155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5867055" cy="584775"/>
          </a:xfrm>
        </p:spPr>
        <p:txBody>
          <a:bodyPr/>
          <a:lstStyle/>
          <a:p>
            <a:r>
              <a:rPr lang="ru-RU" dirty="0" smtClean="0"/>
              <a:t>Ответы в электронной форме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48478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133" y="116632"/>
            <a:ext cx="6351226" cy="1446550"/>
          </a:xfrm>
        </p:spPr>
        <p:txBody>
          <a:bodyPr/>
          <a:lstStyle/>
          <a:p>
            <a:r>
              <a:rPr lang="ru-RU" dirty="0" smtClean="0"/>
              <a:t>Паспорт </a:t>
            </a:r>
            <a:r>
              <a:rPr lang="ru-RU" dirty="0"/>
              <a:t>проекта </a:t>
            </a:r>
            <a:br>
              <a:rPr lang="ru-RU" dirty="0"/>
            </a:br>
            <a:r>
              <a:rPr lang="ru-RU" dirty="0"/>
              <a:t> </a:t>
            </a:r>
            <a:r>
              <a:rPr lang="ru-RU" sz="2400" dirty="0" smtClean="0"/>
              <a:t>«</a:t>
            </a:r>
            <a:r>
              <a:rPr lang="ru-RU" sz="2400" b="1" dirty="0"/>
              <a:t>Оптимизация  процесса технической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поддержки </a:t>
            </a:r>
            <a:r>
              <a:rPr lang="ru-RU" sz="2400" b="1" dirty="0"/>
              <a:t>педагогического персонала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51075"/>
            <a:ext cx="8906998" cy="489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467616" cy="584775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1547442"/>
            <a:ext cx="466579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</a:rPr>
              <a:t>Киселева А.А., 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 algn="l">
              <a:lnSpc>
                <a:spcPct val="115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заместитель </a:t>
            </a:r>
            <a:r>
              <a:rPr lang="ru-RU" b="1" dirty="0">
                <a:solidFill>
                  <a:srgbClr val="002060"/>
                </a:solidFill>
              </a:rPr>
              <a:t>директора по УВР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50104" y="4883228"/>
            <a:ext cx="26580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</a:rPr>
              <a:t>Киселев Д.Л.,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l">
              <a:lnSpc>
                <a:spcPct val="115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Лаборант (внешний совместитель)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73001" y="3131618"/>
            <a:ext cx="409280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</a:rPr>
              <a:t>Маликова Т.В., 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 algn="l">
              <a:lnSpc>
                <a:spcPct val="115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заместитель </a:t>
            </a:r>
            <a:r>
              <a:rPr lang="ru-RU" b="1" dirty="0">
                <a:solidFill>
                  <a:srgbClr val="002060"/>
                </a:solidFill>
              </a:rPr>
              <a:t>директора по АХЧ.</a:t>
            </a:r>
          </a:p>
        </p:txBody>
      </p:sp>
      <p:pic>
        <p:nvPicPr>
          <p:cNvPr id="2053" name="Picture 5" descr="https://stroi-lider-m.ru/img/186669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1" y="2891504"/>
            <a:ext cx="1812324" cy="118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AppData\Local\Microsoft\Windows\Temporary Internet Files\Content.IE5\MAGVP0K0\older-computer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 r="13622"/>
          <a:stretch/>
        </p:blipFill>
        <p:spPr bwMode="auto">
          <a:xfrm>
            <a:off x="893462" y="4576617"/>
            <a:ext cx="1734322" cy="1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User\AppData\Local\Microsoft\Windows\Temporary Internet Files\Content.IE5\0I19VE1A\61B8Dh0PJ7L._SL1075_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34" y="1265149"/>
            <a:ext cx="1043006" cy="97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79310" cy="584775"/>
          </a:xfrm>
        </p:spPr>
        <p:txBody>
          <a:bodyPr/>
          <a:lstStyle/>
          <a:p>
            <a:r>
              <a:rPr lang="ru-RU" dirty="0" smtClean="0"/>
              <a:t>Карта текущего состояния процесса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931702" cy="563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070655" cy="584775"/>
          </a:xfrm>
        </p:spPr>
        <p:txBody>
          <a:bodyPr/>
          <a:lstStyle/>
          <a:p>
            <a:r>
              <a:rPr lang="ru-RU" dirty="0" smtClean="0"/>
              <a:t>Карта целевого состояния процесса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5857" y="465313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Карта, текст-пояснение, фото-материал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4870" y="1052736"/>
            <a:ext cx="8019577" cy="568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363695" cy="1077218"/>
          </a:xfrm>
        </p:spPr>
        <p:txBody>
          <a:bodyPr/>
          <a:lstStyle/>
          <a:p>
            <a:r>
              <a:rPr lang="ru-RU" dirty="0" smtClean="0"/>
              <a:t>План мероприятий по</a:t>
            </a:r>
            <a:br>
              <a:rPr lang="ru-RU" dirty="0" smtClean="0"/>
            </a:br>
            <a:r>
              <a:rPr lang="ru-RU" dirty="0" smtClean="0"/>
              <a:t> устранению проблем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" r="2539" b="2794"/>
          <a:stretch/>
        </p:blipFill>
        <p:spPr bwMode="auto">
          <a:xfrm>
            <a:off x="971599" y="144016"/>
            <a:ext cx="6826847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7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239352"/>
              </p:ext>
            </p:extLst>
          </p:nvPr>
        </p:nvGraphicFramePr>
        <p:xfrm>
          <a:off x="537992" y="1268760"/>
          <a:ext cx="7885781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38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55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85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378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75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результат, эффект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10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на выполнение заявки техническому специалисту до отчета о выполнении заявки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10-14 дней</a:t>
                      </a: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2-4 дня</a:t>
                      </a: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Незначительное сокращение времени за счет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внедрения электронной заявки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1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числа людей, задействованных в оформлении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заявки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чел</a:t>
                      </a: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1-2 чел</a:t>
                      </a: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человека 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5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052735"/>
            <a:ext cx="1333827" cy="584775"/>
          </a:xfrm>
        </p:spPr>
        <p:txBody>
          <a:bodyPr/>
          <a:lstStyle/>
          <a:p>
            <a:r>
              <a:rPr lang="ru-RU" dirty="0" smtClean="0"/>
              <a:t> Было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916832"/>
            <a:ext cx="38604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ru-RU" sz="1600" dirty="0" smtClean="0"/>
              <a:t>Отсутствие </a:t>
            </a:r>
            <a:r>
              <a:rPr lang="ru-RU" sz="1600" dirty="0" smtClean="0"/>
              <a:t>быстрой связи педагогов  с техническим специалистом </a:t>
            </a:r>
            <a:endParaRPr lang="ru-RU" sz="1600" dirty="0" smtClean="0"/>
          </a:p>
          <a:p>
            <a:pPr marL="342900" indent="-342900" algn="l">
              <a:buAutoNum type="arabicPeriod"/>
            </a:pPr>
            <a:r>
              <a:rPr lang="ru-RU" sz="1600" dirty="0" smtClean="0"/>
              <a:t>Не корректные формулировки технических проблем, для уточнения которых требовалось время и привлечение третьих лиц</a:t>
            </a:r>
            <a:endParaRPr lang="ru-RU" sz="1600" dirty="0" smtClean="0"/>
          </a:p>
          <a:p>
            <a:pPr marL="342900" indent="-342900" algn="l">
              <a:buAutoNum type="arabicPeriod"/>
            </a:pPr>
            <a:r>
              <a:rPr lang="ru-RU" sz="1600" dirty="0" smtClean="0"/>
              <a:t>Передача информации заместителю по АХЧ различными способами (телефон, мессенджер), риск потери данных</a:t>
            </a:r>
            <a:endParaRPr lang="ru-RU" sz="1600" dirty="0" smtClean="0"/>
          </a:p>
          <a:p>
            <a:pPr marL="342900" indent="-342900" algn="l">
              <a:buAutoNum type="arabicPeriod"/>
            </a:pPr>
            <a:endParaRPr lang="ru-RU" sz="1600" dirty="0" smtClean="0"/>
          </a:p>
          <a:p>
            <a:pPr marL="342900" indent="-342900" algn="l">
              <a:buAutoNum type="arabicPeriod"/>
            </a:pPr>
            <a:r>
              <a:rPr lang="ru-RU" sz="1600" dirty="0" smtClean="0"/>
              <a:t>Задержка </a:t>
            </a:r>
            <a:r>
              <a:rPr lang="ru-RU" sz="1600" dirty="0" smtClean="0"/>
              <a:t>сроков </a:t>
            </a:r>
            <a:r>
              <a:rPr lang="ru-RU" sz="1600" dirty="0" smtClean="0"/>
              <a:t>выполнения заявки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1912970"/>
            <a:ext cx="38604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ru-RU" sz="1600" dirty="0" smtClean="0"/>
              <a:t>Связь </a:t>
            </a:r>
            <a:r>
              <a:rPr lang="ru-RU" sz="1600" dirty="0"/>
              <a:t>педагога и технического специалиста средствами электронной заявки</a:t>
            </a:r>
          </a:p>
          <a:p>
            <a:pPr marL="342900" indent="-342900" algn="l">
              <a:buAutoNum type="arabicPeriod"/>
            </a:pPr>
            <a:r>
              <a:rPr lang="ru-RU" sz="1600" dirty="0" smtClean="0"/>
              <a:t>Наличия поля «телефон» в электронной заявке для организации обратной связи.</a:t>
            </a:r>
          </a:p>
          <a:p>
            <a:pPr marL="342900" indent="-342900" algn="l">
              <a:buAutoNum type="arabicPeriod"/>
            </a:pPr>
            <a:endParaRPr lang="ru-RU" sz="1600" dirty="0"/>
          </a:p>
          <a:p>
            <a:pPr marL="342900" indent="-342900" algn="l">
              <a:buAutoNum type="arabicPeriod"/>
            </a:pPr>
            <a:r>
              <a:rPr lang="ru-RU" sz="1600" dirty="0" smtClean="0"/>
              <a:t>Технические ресурсы, необходимые для выполнения заявки фиксируются в одной таблице, доступны всем заинтересованным лицам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pPr marL="342900" indent="-342900" algn="l">
              <a:buAutoNum type="arabicPeriod"/>
            </a:pPr>
            <a:r>
              <a:rPr lang="ru-RU" sz="1600" dirty="0" smtClean="0"/>
              <a:t>Заявка выполняется за минимально возможный промежуток времени</a:t>
            </a:r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508104" y="1052734"/>
            <a:ext cx="1476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 smtClean="0"/>
              <a:t>Стало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67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28301"/>
            <a:ext cx="1333827" cy="584775"/>
          </a:xfrm>
        </p:spPr>
        <p:txBody>
          <a:bodyPr/>
          <a:lstStyle/>
          <a:p>
            <a:r>
              <a:rPr lang="ru-RU" dirty="0" smtClean="0"/>
              <a:t> Было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580112" y="328300"/>
            <a:ext cx="1476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 smtClean="0"/>
              <a:t>Стало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501" y="1747042"/>
            <a:ext cx="3936438" cy="29523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254986"/>
            <a:ext cx="3832011" cy="51093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31640" y="3933056"/>
            <a:ext cx="3241704" cy="243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0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10740</TotalTime>
  <Words>220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Futura PT Book</vt:lpstr>
      <vt:lpstr>Futura PT Medium</vt:lpstr>
      <vt:lpstr>Times New Roman</vt:lpstr>
      <vt:lpstr>Оформление по умолчанию</vt:lpstr>
      <vt:lpstr>Оптимизация  процесса технической поддержки педагогического персонала </vt:lpstr>
      <vt:lpstr>Паспорт проекта   «Оптимизация  процесса технической  поддержки педагогического персонала»</vt:lpstr>
      <vt:lpstr>Команда проекта</vt:lpstr>
      <vt:lpstr>Карта текущего состояния процесса</vt:lpstr>
      <vt:lpstr>Карта целевого состояния процесса</vt:lpstr>
      <vt:lpstr>План мероприятий по  устранению проблем</vt:lpstr>
      <vt:lpstr>Достигнутые результаты</vt:lpstr>
      <vt:lpstr> Было</vt:lpstr>
      <vt:lpstr> Было</vt:lpstr>
      <vt:lpstr>Презентация PowerPoint</vt:lpstr>
      <vt:lpstr>Ответы в электронной форме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Учитель</cp:lastModifiedBy>
  <cp:revision>597</cp:revision>
  <cp:lastPrinted>2019-02-18T01:46:55Z</cp:lastPrinted>
  <dcterms:created xsi:type="dcterms:W3CDTF">2007-01-29T08:57:19Z</dcterms:created>
  <dcterms:modified xsi:type="dcterms:W3CDTF">2022-04-12T05:20:32Z</dcterms:modified>
</cp:coreProperties>
</file>